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0"/>
  </p:notesMasterIdLst>
  <p:handoutMasterIdLst>
    <p:handoutMasterId r:id="rId11"/>
  </p:handoutMasterIdLst>
  <p:sldIdLst>
    <p:sldId id="256" r:id="rId5"/>
    <p:sldId id="258" r:id="rId6"/>
    <p:sldId id="260" r:id="rId7"/>
    <p:sldId id="264" r:id="rId8"/>
    <p:sldId id="274" r:id="rId9"/>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A055"/>
    <a:srgbClr val="F1D0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80" d="100"/>
          <a:sy n="80" d="100"/>
        </p:scale>
        <p:origin x="58" y="27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9" d="100"/>
          <a:sy n="99"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rtlCol="0"/>
        <a:lstStyle/>
        <a:p>
          <a:pPr rtl="0"/>
          <a:endParaRPr lang="en-US"/>
        </a:p>
      </dgm:t>
    </dgm:pt>
    <dgm:pt modelId="{66039115-797B-304C-9FC0-EFABB1F21232}">
      <dgm:prSet custT="1"/>
      <dgm:spPr/>
      <dgm:t>
        <a:bodyPr rtlCol="0"/>
        <a:lstStyle/>
        <a:p>
          <a:pPr rtl="0">
            <a:lnSpc>
              <a:spcPct val="100000"/>
            </a:lnSpc>
          </a:pPr>
          <a:r>
            <a:rPr lang="it-IT" sz="1500" noProof="0" dirty="0"/>
            <a:t>Avere i dati (immagini) per il training dell’ AI.</a:t>
          </a:r>
          <a:br>
            <a:rPr lang="it-IT" sz="1500" noProof="0" dirty="0"/>
          </a:br>
          <a:r>
            <a:rPr lang="it-IT" sz="1500" noProof="0" dirty="0"/>
            <a:t>Inoltre fornirà nella </a:t>
          </a:r>
          <a:r>
            <a:rPr lang="it-IT" sz="1400" noProof="0" dirty="0"/>
            <a:t>fase</a:t>
          </a:r>
          <a:r>
            <a:rPr lang="it-IT" sz="1500" noProof="0" dirty="0"/>
            <a:t> di </a:t>
          </a:r>
          <a:r>
            <a:rPr lang="it-IT" sz="1500" noProof="0" dirty="0" err="1"/>
            <a:t>Retraining</a:t>
          </a:r>
          <a:r>
            <a:rPr lang="it-IT" sz="1500" noProof="0" dirty="0"/>
            <a:t> le immagini aggiornate su cui imparare.</a:t>
          </a:r>
        </a:p>
      </dgm:t>
    </dgm:pt>
    <dgm:pt modelId="{C8EABE8F-1E84-494E-AD8A-32BA419A36E9}" type="parTrans" cxnId="{31C3237C-2299-B649-8C93-587C97AC9999}">
      <dgm:prSet/>
      <dgm:spPr/>
      <dgm:t>
        <a:bodyPr rtlCol="0"/>
        <a:lstStyle/>
        <a:p>
          <a:pPr rtl="0"/>
          <a:endParaRPr lang="it-IT" noProof="0" dirty="0"/>
        </a:p>
      </dgm:t>
    </dgm:pt>
    <dgm:pt modelId="{D044F6BA-1D90-EC47-8A78-B9796198ECF5}" type="sibTrans" cxnId="{31C3237C-2299-B649-8C93-587C97AC9999}">
      <dgm:prSet/>
      <dgm:spPr/>
      <dgm:t>
        <a:bodyPr rtlCol="0"/>
        <a:lstStyle/>
        <a:p>
          <a:pPr rtl="0">
            <a:lnSpc>
              <a:spcPct val="100000"/>
            </a:lnSpc>
          </a:pPr>
          <a:endParaRPr lang="it-IT" noProof="0" dirty="0"/>
        </a:p>
      </dgm:t>
    </dgm:pt>
    <dgm:pt modelId="{E39563C5-C199-4F5B-A899-8CC0710341A0}">
      <dgm:prSet/>
      <dgm:spPr/>
      <dgm:t>
        <a:bodyPr rtlCol="0"/>
        <a:lstStyle/>
        <a:p>
          <a:pPr rtl="0">
            <a:lnSpc>
              <a:spcPct val="100000"/>
            </a:lnSpc>
          </a:pPr>
          <a:r>
            <a:rPr lang="it-IT" noProof="0" dirty="0"/>
            <a:t>Memorizzare le immagini da analizzare.</a:t>
          </a:r>
        </a:p>
      </dgm:t>
    </dgm:pt>
    <dgm:pt modelId="{6531EA77-44C5-4E3D-BA04-70C1E49BCD39}" type="parTrans" cxnId="{BBAD9FDB-1013-4B11-A9AE-2815527D1B78}">
      <dgm:prSet/>
      <dgm:spPr/>
      <dgm:t>
        <a:bodyPr rtlCol="0"/>
        <a:lstStyle/>
        <a:p>
          <a:pPr rtl="0"/>
          <a:endParaRPr lang="it-IT" noProof="0" dirty="0"/>
        </a:p>
      </dgm:t>
    </dgm:pt>
    <dgm:pt modelId="{BC971DAC-9BE2-44B2-ABE4-8099C777E9C4}" type="sibTrans" cxnId="{BBAD9FDB-1013-4B11-A9AE-2815527D1B78}">
      <dgm:prSet/>
      <dgm:spPr/>
      <dgm:t>
        <a:bodyPr rtlCol="0"/>
        <a:lstStyle/>
        <a:p>
          <a:pPr rtl="0">
            <a:lnSpc>
              <a:spcPct val="100000"/>
            </a:lnSpc>
          </a:pPr>
          <a:endParaRPr lang="it-IT" noProof="0" dirty="0"/>
        </a:p>
      </dgm:t>
    </dgm:pt>
    <dgm:pt modelId="{15B1A768-2666-4AB4-BDA7-F0E3C4160D59}">
      <dgm:prSet/>
      <dgm:spPr/>
      <dgm:t>
        <a:bodyPr rtlCol="0"/>
        <a:lstStyle/>
        <a:p>
          <a:pPr rtl="0">
            <a:lnSpc>
              <a:spcPct val="100000"/>
            </a:lnSpc>
          </a:pPr>
          <a:r>
            <a:rPr lang="it-IT" noProof="0" dirty="0"/>
            <a:t>Memorizzare i metadati relativi alle immagini.</a:t>
          </a:r>
        </a:p>
      </dgm:t>
    </dgm:pt>
    <dgm:pt modelId="{D47033D3-4E41-485A-B515-A02A8C3B404A}" type="parTrans" cxnId="{08DEC938-538C-403B-80C3-828B96DAFF82}">
      <dgm:prSet/>
      <dgm:spPr/>
      <dgm:t>
        <a:bodyPr rtlCol="0"/>
        <a:lstStyle/>
        <a:p>
          <a:pPr rtl="0"/>
          <a:endParaRPr lang="it-IT" noProof="0" dirty="0"/>
        </a:p>
      </dgm:t>
    </dgm:pt>
    <dgm:pt modelId="{72FFCBD4-DD9D-4E06-81E4-54307F97A3F0}" type="sibTrans" cxnId="{08DEC938-538C-403B-80C3-828B96DAFF82}">
      <dgm:prSet/>
      <dgm:spPr/>
      <dgm:t>
        <a:bodyPr rtlCol="0"/>
        <a:lstStyle/>
        <a:p>
          <a:pPr rtl="0">
            <a:lnSpc>
              <a:spcPct val="100000"/>
            </a:lnSpc>
          </a:pPr>
          <a:endParaRPr lang="it-IT" noProof="0" dirty="0"/>
        </a:p>
      </dgm:t>
    </dgm:pt>
    <dgm:pt modelId="{3AA5586A-C40E-4DDA-98A5-6545F36F46AB}">
      <dgm:prSet/>
      <dgm:spPr/>
      <dgm:t>
        <a:bodyPr rtlCol="0"/>
        <a:lstStyle/>
        <a:p>
          <a:pPr rtl="0">
            <a:lnSpc>
              <a:spcPct val="100000"/>
            </a:lnSpc>
          </a:pPr>
          <a:r>
            <a:rPr lang="it-IT" noProof="0" dirty="0"/>
            <a:t>Immagazzinare le immagini </a:t>
          </a:r>
          <a:r>
            <a:rPr lang="it-IT" noProof="0" dirty="0" err="1"/>
            <a:t>pre</a:t>
          </a:r>
          <a:r>
            <a:rPr lang="it-IT" noProof="0" dirty="0"/>
            <a:t>-processate nel formato che serve per il ML.</a:t>
          </a:r>
        </a:p>
      </dgm:t>
    </dgm:pt>
    <dgm:pt modelId="{ABF44FB7-9255-4D99-BC69-3BE74FDF8E87}" type="parTrans" cxnId="{119FEAF1-383D-4740-9124-CC9EEA7E35F9}">
      <dgm:prSet/>
      <dgm:spPr/>
      <dgm:t>
        <a:bodyPr rtlCol="0"/>
        <a:lstStyle/>
        <a:p>
          <a:pPr rtl="0"/>
          <a:endParaRPr lang="it-IT" noProof="0" dirty="0"/>
        </a:p>
      </dgm:t>
    </dgm:pt>
    <dgm:pt modelId="{19FB306E-81B4-4F3F-99EE-765120CBB6B3}" type="sibTrans" cxnId="{119FEAF1-383D-4740-9124-CC9EEA7E35F9}">
      <dgm:prSet/>
      <dgm:spPr/>
      <dgm:t>
        <a:bodyPr rtlCol="0"/>
        <a:lstStyle/>
        <a:p>
          <a:pPr rtl="0"/>
          <a:endParaRPr lang="it-IT" noProof="0" dirty="0"/>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dgm:spPr/>
    </dgm:pt>
    <dgm:pt modelId="{F55B2F71-E638-412C-8147-FC7081E08B04}" type="pres">
      <dgm:prSet presAssocID="{66039115-797B-304C-9FC0-EFABB1F2123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rvo con riempimento a tinta unita"/>
        </a:ext>
      </dgm:extLst>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custScaleX="106215" custScaleY="140516">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dgm:pt>
    <dgm:pt modelId="{C425A8E1-258A-4D4B-9D55-24376C0AB360}" type="pres">
      <dgm:prSet presAssocID="{E39563C5-C199-4F5B-A899-8CC0710341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otocamera con riempimento a tinta unita"/>
        </a:ext>
      </dgm:extLst>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dgm:pt>
    <dgm:pt modelId="{D99F53AC-3AF2-437B-A5AB-1239ADEC0676}" type="pres">
      <dgm:prSet presAssocID="{15B1A768-2666-4AB4-BDA7-F0E3C4160D5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terfaccia utente/Esperienza utente con riempimento a tinta unita"/>
        </a:ext>
      </dgm:extLst>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3" presStyleCnt="4"/>
      <dgm:spPr/>
    </dgm:pt>
    <dgm:pt modelId="{41C0BC0F-FFD5-42B5-B952-9316B9364F6F}" type="pres">
      <dgm:prSet presAssocID="{3AA5586A-C40E-4DDA-98A5-6545F36F46A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Internet delle cose con riempimento a tinta unita"/>
        </a:ext>
      </dgm:extLst>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3" presStyleCnt="4">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6CA71B7B-0F0A-4F9A-A0EC-CFB6FFD8DA98}"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9AA16E9C-4C36-43A5-A786-66256F4B87CC}" type="presOf" srcId="{D044F6BA-1D90-EC47-8A78-B9796198ECF5}" destId="{BB1D33AA-C75A-465A-93F0-2B3A7346088F}" srcOrd="0" destOrd="0" presId="urn:microsoft.com/office/officeart/2018/2/layout/IconCircleList"/>
    <dgm:cxn modelId="{65F7D3A9-7360-41F2-9288-DC394F90F4EC}" type="presOf" srcId="{3AA5586A-C40E-4DDA-98A5-6545F36F46AB}" destId="{7703AFE5-FAA2-4D8A-AEFA-D3C5CB41E5BC}"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119FEAF1-383D-4740-9124-CC9EEA7E35F9}" srcId="{489A589A-46DE-0F49-B460-E7914F3E440D}" destId="{3AA5586A-C40E-4DDA-98A5-6545F36F46AB}" srcOrd="3" destOrd="0" parTransId="{ABF44FB7-9255-4D99-BC69-3BE74FDF8E87}" sibTransId="{19FB306E-81B4-4F3F-99EE-765120CBB6B3}"/>
    <dgm:cxn modelId="{72DB18FF-BDCF-4526-AB7E-380701B71043}" type="presOf" srcId="{72FFCBD4-DD9D-4E06-81E4-54307F97A3F0}" destId="{8F14F3AD-A362-45DF-80F5-2B8D1F566D80}"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F6DE935E-6528-4A29-9FE2-2236A11FA3B5}" type="presParOf" srcId="{326FDCF2-F375-4C3F-9814-C84BA9388F92}" destId="{8F14F3AD-A362-45DF-80F5-2B8D1F566D80}" srcOrd="5" destOrd="0" presId="urn:microsoft.com/office/officeart/2018/2/layout/IconCircleList"/>
    <dgm:cxn modelId="{1E564FA9-F723-4479-8013-22D1426128B6}" type="presParOf" srcId="{326FDCF2-F375-4C3F-9814-C84BA9388F92}" destId="{BDD20EE1-5DFF-4E16-802C-2448893CCB5A}" srcOrd="6" destOrd="0" presId="urn:microsoft.com/office/officeart/2018/2/layout/IconCircleList"/>
    <dgm:cxn modelId="{794FF77C-CF66-43A6-AFF0-913CEF2D0C2A}" type="presParOf" srcId="{BDD20EE1-5DFF-4E16-802C-2448893CCB5A}" destId="{7089FE6B-57E5-4306-8097-E758E000C828}" srcOrd="0" destOrd="0" presId="urn:microsoft.com/office/officeart/2018/2/layout/IconCircleList"/>
    <dgm:cxn modelId="{091EE8DB-F92B-4CB3-ABD6-FFEB56B07A8B}" type="presParOf" srcId="{BDD20EE1-5DFF-4E16-802C-2448893CCB5A}" destId="{41C0BC0F-FFD5-42B5-B952-9316B9364F6F}" srcOrd="1" destOrd="0" presId="urn:microsoft.com/office/officeart/2018/2/layout/IconCircleList"/>
    <dgm:cxn modelId="{DAE7DE5D-0787-4DCA-83CB-B15B42A3D0EC}" type="presParOf" srcId="{BDD20EE1-5DFF-4E16-802C-2448893CCB5A}" destId="{392FDDC2-BC7A-49BF-88A1-7B4956AD8377}" srcOrd="2" destOrd="0" presId="urn:microsoft.com/office/officeart/2018/2/layout/IconCircleList"/>
    <dgm:cxn modelId="{03A77C2B-16FB-486D-9C1B-3FF393F2E432}" type="presParOf" srcId="{BDD20EE1-5DFF-4E16-802C-2448893CCB5A}" destId="{7703AFE5-FAA2-4D8A-AEFA-D3C5CB41E5BC}"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1535" y="804026"/>
          <a:ext cx="973595" cy="97359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205990" y="1008481"/>
          <a:ext cx="564685" cy="56468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112444" y="606795"/>
          <a:ext cx="2437532" cy="1368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666750" rtl="0">
            <a:lnSpc>
              <a:spcPct val="100000"/>
            </a:lnSpc>
            <a:spcBef>
              <a:spcPct val="0"/>
            </a:spcBef>
            <a:spcAft>
              <a:spcPct val="35000"/>
            </a:spcAft>
            <a:buNone/>
          </a:pPr>
          <a:r>
            <a:rPr lang="it-IT" sz="1500" kern="1200" noProof="0" dirty="0"/>
            <a:t>Avere i dati (immagini) per il training dell’ AI.</a:t>
          </a:r>
          <a:br>
            <a:rPr lang="it-IT" sz="1500" kern="1200" noProof="0" dirty="0"/>
          </a:br>
          <a:r>
            <a:rPr lang="it-IT" sz="1500" kern="1200" noProof="0" dirty="0"/>
            <a:t>Inoltre fornirà nella </a:t>
          </a:r>
          <a:r>
            <a:rPr lang="it-IT" sz="1400" kern="1200" noProof="0" dirty="0"/>
            <a:t>fase</a:t>
          </a:r>
          <a:r>
            <a:rPr lang="it-IT" sz="1500" kern="1200" noProof="0" dirty="0"/>
            <a:t> di </a:t>
          </a:r>
          <a:r>
            <a:rPr lang="it-IT" sz="1500" kern="1200" noProof="0" dirty="0" err="1"/>
            <a:t>Retraining</a:t>
          </a:r>
          <a:r>
            <a:rPr lang="it-IT" sz="1500" kern="1200" noProof="0" dirty="0"/>
            <a:t> le immagini aggiornate su cui imparare.</a:t>
          </a:r>
        </a:p>
      </dsp:txBody>
      <dsp:txXfrm>
        <a:off x="1112444" y="606795"/>
        <a:ext cx="2437532" cy="1368057"/>
      </dsp:txXfrm>
    </dsp:sp>
    <dsp:sp modelId="{75512A68-FA50-4392-A441-C6EC352FE606}">
      <dsp:nvSpPr>
        <dsp:cNvPr id="0" name=""/>
        <dsp:cNvSpPr/>
      </dsp:nvSpPr>
      <dsp:spPr>
        <a:xfrm>
          <a:off x="3949846" y="804026"/>
          <a:ext cx="973595" cy="97359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4154301" y="1008481"/>
          <a:ext cx="564685" cy="5646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5132069" y="804026"/>
          <a:ext cx="2294903" cy="973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711200" rtl="0">
            <a:lnSpc>
              <a:spcPct val="100000"/>
            </a:lnSpc>
            <a:spcBef>
              <a:spcPct val="0"/>
            </a:spcBef>
            <a:spcAft>
              <a:spcPct val="35000"/>
            </a:spcAft>
            <a:buNone/>
          </a:pPr>
          <a:r>
            <a:rPr lang="it-IT" sz="1600" kern="1200" noProof="0" dirty="0"/>
            <a:t>Memorizzare le immagini da analizzare.</a:t>
          </a:r>
        </a:p>
      </dsp:txBody>
      <dsp:txXfrm>
        <a:off x="5132069" y="804026"/>
        <a:ext cx="2294903" cy="973595"/>
      </dsp:txXfrm>
    </dsp:sp>
    <dsp:sp modelId="{2CA4BD4C-87EF-4944-9E57-97154B3B633C}">
      <dsp:nvSpPr>
        <dsp:cNvPr id="0" name=""/>
        <dsp:cNvSpPr/>
      </dsp:nvSpPr>
      <dsp:spPr>
        <a:xfrm>
          <a:off x="1535" y="2703035"/>
          <a:ext cx="973595" cy="97359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205990" y="2907490"/>
          <a:ext cx="564685" cy="56468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1183758" y="2703035"/>
          <a:ext cx="2294903" cy="973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711200" rtl="0">
            <a:lnSpc>
              <a:spcPct val="100000"/>
            </a:lnSpc>
            <a:spcBef>
              <a:spcPct val="0"/>
            </a:spcBef>
            <a:spcAft>
              <a:spcPct val="35000"/>
            </a:spcAft>
            <a:buNone/>
          </a:pPr>
          <a:r>
            <a:rPr lang="it-IT" sz="1600" kern="1200" noProof="0" dirty="0"/>
            <a:t>Memorizzare i metadati relativi alle immagini.</a:t>
          </a:r>
        </a:p>
      </dsp:txBody>
      <dsp:txXfrm>
        <a:off x="1183758" y="2703035"/>
        <a:ext cx="2294903" cy="973595"/>
      </dsp:txXfrm>
    </dsp:sp>
    <dsp:sp modelId="{7089FE6B-57E5-4306-8097-E758E000C828}">
      <dsp:nvSpPr>
        <dsp:cNvPr id="0" name=""/>
        <dsp:cNvSpPr/>
      </dsp:nvSpPr>
      <dsp:spPr>
        <a:xfrm>
          <a:off x="3878532" y="2703035"/>
          <a:ext cx="973595" cy="97359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4082987" y="2907490"/>
          <a:ext cx="564685" cy="56468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5060755" y="2703035"/>
          <a:ext cx="2294903" cy="973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711200" rtl="0">
            <a:lnSpc>
              <a:spcPct val="100000"/>
            </a:lnSpc>
            <a:spcBef>
              <a:spcPct val="0"/>
            </a:spcBef>
            <a:spcAft>
              <a:spcPct val="35000"/>
            </a:spcAft>
            <a:buNone/>
          </a:pPr>
          <a:r>
            <a:rPr lang="it-IT" sz="1600" kern="1200" noProof="0" dirty="0"/>
            <a:t>Immagazzinare le immagini </a:t>
          </a:r>
          <a:r>
            <a:rPr lang="it-IT" sz="1600" kern="1200" noProof="0" dirty="0" err="1"/>
            <a:t>pre</a:t>
          </a:r>
          <a:r>
            <a:rPr lang="it-IT" sz="1600" kern="1200" noProof="0" dirty="0"/>
            <a:t>-processate nel formato che serve per il ML.</a:t>
          </a:r>
        </a:p>
      </dsp:txBody>
      <dsp:txXfrm>
        <a:off x="5060755" y="2703035"/>
        <a:ext cx="2294903" cy="97359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Processo cerchi"/>
  <dgm:desc val="Da usare per mostrare i passaggi sequenziali in un processo. Limitato a 11 forme di livello 1 con un numero illimitato di forme di livello 2. Si ottengono risultati ottimali con minime quantità di testo. Il testo inutilizzato non viene visualizzato, ma resta disponibile se si cambia layou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886A8C-5A3C-49B5-921E-668EDFFA925A}" type="datetime1">
              <a:rPr lang="it-IT" smtClean="0"/>
              <a:t>31/05/2021</a:t>
            </a:fld>
            <a:endParaRPr lang="it-IT"/>
          </a:p>
        </p:txBody>
      </p:sp>
      <p:sp>
        <p:nvSpPr>
          <p:cNvPr id="4" name="Segnaposto piè di pagina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C605DA-80A8-4B7B-B889-6C5700BB4CEA}" type="slidenum">
              <a:rPr lang="it-IT" smtClean="0"/>
              <a:t>‹N›</a:t>
            </a:fld>
            <a:endParaRPr lang="it-IT"/>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53B7065-BDF9-4B86-AAAE-34B6A26E2649}" type="datetime1">
              <a:rPr lang="it-IT" noProof="0" smtClean="0"/>
              <a:t>31/05/2021</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3544625-0ADF-4414-89A2-9E135F0C849F}" type="slidenum">
              <a:rPr lang="it-IT" noProof="0" smtClean="0"/>
              <a:t>‹N›</a:t>
            </a:fld>
            <a:endParaRPr lang="it-IT" noProof="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3544625-0ADF-4414-89A2-9E135F0C849F}" type="slidenum">
              <a:rPr lang="it-IT" smtClean="0"/>
              <a:t>1</a:t>
            </a:fld>
            <a:endParaRPr lang="it-IT"/>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3544625-0ADF-4414-89A2-9E135F0C849F}" type="slidenum">
              <a:rPr lang="it-IT" smtClean="0"/>
              <a:t>2</a:t>
            </a:fld>
            <a:endParaRPr lang="it-IT"/>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3544625-0ADF-4414-89A2-9E135F0C849F}" type="slidenum">
              <a:rPr lang="it-IT" smtClean="0"/>
              <a:t>3</a:t>
            </a:fld>
            <a:endParaRPr lang="it-IT"/>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3544625-0ADF-4414-89A2-9E135F0C849F}" type="slidenum">
              <a:rPr lang="it-IT" smtClean="0"/>
              <a:t>4</a:t>
            </a:fld>
            <a:endParaRPr lang="it-IT"/>
          </a:p>
        </p:txBody>
      </p:sp>
    </p:spTree>
    <p:extLst>
      <p:ext uri="{BB962C8B-B14F-4D97-AF65-F5344CB8AC3E}">
        <p14:creationId xmlns:p14="http://schemas.microsoft.com/office/powerpoint/2010/main" val="17301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3544625-0ADF-4414-89A2-9E135F0C849F}" type="slidenum">
              <a:rPr lang="it-IT" smtClean="0"/>
              <a:t>5</a:t>
            </a:fld>
            <a:endParaRPr lang="it-IT"/>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Immagin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it-IT" noProof="0"/>
              <a:t>Fare clic per modificare lo stile del titolo dello schema</a:t>
            </a:r>
          </a:p>
        </p:txBody>
      </p:sp>
      <p:sp>
        <p:nvSpPr>
          <p:cNvPr id="3" name="Sottotitolo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noProof="0"/>
              <a:t>Fare clic per modificare lo stile del sottotitolo dello schema</a:t>
            </a:r>
          </a:p>
        </p:txBody>
      </p:sp>
      <p:sp>
        <p:nvSpPr>
          <p:cNvPr id="4" name="Segnaposto data 3"/>
          <p:cNvSpPr>
            <a:spLocks noGrp="1"/>
          </p:cNvSpPr>
          <p:nvPr>
            <p:ph type="dt" sz="half" idx="10"/>
          </p:nvPr>
        </p:nvSpPr>
        <p:spPr>
          <a:xfrm>
            <a:off x="8932558" y="5870575"/>
            <a:ext cx="1600200" cy="377825"/>
          </a:xfrm>
        </p:spPr>
        <p:txBody>
          <a:bodyPr rtlCol="0"/>
          <a:lstStyle/>
          <a:p>
            <a:pPr rtl="0"/>
            <a:fld id="{E298E096-4FAF-406E-A7AA-CE40D86A6F90}" type="datetime1">
              <a:rPr lang="it-IT" noProof="0" smtClean="0"/>
              <a:t>31/05/2021</a:t>
            </a:fld>
            <a:endParaRPr lang="it-IT" noProof="0"/>
          </a:p>
        </p:txBody>
      </p:sp>
      <p:sp>
        <p:nvSpPr>
          <p:cNvPr id="5" name="Segnaposto piè di pagina 4"/>
          <p:cNvSpPr>
            <a:spLocks noGrp="1"/>
          </p:cNvSpPr>
          <p:nvPr>
            <p:ph type="ftr" sz="quarter" idx="11"/>
          </p:nvPr>
        </p:nvSpPr>
        <p:spPr>
          <a:xfrm>
            <a:off x="3962399" y="5870575"/>
            <a:ext cx="4893958" cy="377825"/>
          </a:xfrm>
        </p:spPr>
        <p:txBody>
          <a:bodyPr rtlCol="0"/>
          <a:lstStyle/>
          <a:p>
            <a:pPr rtl="0"/>
            <a:endParaRPr lang="it-IT" noProof="0"/>
          </a:p>
        </p:txBody>
      </p:sp>
      <p:sp>
        <p:nvSpPr>
          <p:cNvPr id="6" name="Segnaposto numero diapositiva 5"/>
          <p:cNvSpPr>
            <a:spLocks noGrp="1"/>
          </p:cNvSpPr>
          <p:nvPr>
            <p:ph type="sldNum" sz="quarter" idx="12"/>
          </p:nvPr>
        </p:nvSpPr>
        <p:spPr>
          <a:xfrm>
            <a:off x="10608958" y="5870575"/>
            <a:ext cx="551167" cy="377825"/>
          </a:xfrm>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Immagin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4" name="Segnaposto testo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10F47A98-3AED-4B12-A1EB-7A2C480F3E6F}" type="datetime1">
              <a:rPr lang="it-IT" noProof="0" smtClean="0"/>
              <a:t>31/05/2021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didascalia">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it-IT" noProof="0"/>
              <a:t>Fare clic per modificare lo stile del titolo dello schema</a:t>
            </a:r>
          </a:p>
        </p:txBody>
      </p:sp>
      <p:sp>
        <p:nvSpPr>
          <p:cNvPr id="3" name="Segnaposto testo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5617F1D1-4B5C-4807-B449-398D2EB11514}" type="datetime1">
              <a:rPr lang="it-IT" noProof="0" smtClean="0"/>
              <a:t>31/05/2021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Immagin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Casella di testo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
        <p:nvSpPr>
          <p:cNvPr id="14" name="Casella di testo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
        <p:nvSpPr>
          <p:cNvPr id="16" name="Titolo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it-IT" noProof="0"/>
              <a:t>Fare clic per modificare lo stile del titolo dello schema</a:t>
            </a:r>
          </a:p>
        </p:txBody>
      </p:sp>
      <p:sp>
        <p:nvSpPr>
          <p:cNvPr id="10" name="Segnaposto testo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it-IT" noProof="0"/>
              <a:t>Fare clic per modificare gli stili del testo dello schema</a:t>
            </a:r>
          </a:p>
        </p:txBody>
      </p:sp>
      <p:sp>
        <p:nvSpPr>
          <p:cNvPr id="3" name="Segnaposto testo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F44B4EC0-4128-40B1-8CC3-62E001455D10}" type="datetime1">
              <a:rPr lang="it-IT" noProof="0" smtClean="0"/>
              <a:t>31/05/2021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it-IT" noProof="0"/>
              <a:t>Fare clic per modificare lo stile del titolo dello schema</a:t>
            </a:r>
          </a:p>
        </p:txBody>
      </p:sp>
      <p:sp>
        <p:nvSpPr>
          <p:cNvPr id="3" name="Segnaposto testo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E6C6A6A4-E99C-4FFF-A938-6F8A5E10FCAC}" type="datetime1">
              <a:rPr lang="it-IT" noProof="0" smtClean="0"/>
              <a:t>31/05/2021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Immagin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Casella di testo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
        <p:nvSpPr>
          <p:cNvPr id="14" name="Casella di testo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
        <p:nvSpPr>
          <p:cNvPr id="16" name="Titolo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it-IT" noProof="0"/>
              <a:t>Fare clic per modificare lo stile del titolo dello schema</a:t>
            </a:r>
          </a:p>
        </p:txBody>
      </p:sp>
      <p:sp>
        <p:nvSpPr>
          <p:cNvPr id="10" name="Segnaposto testo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lvl="0" rtl="0"/>
            <a:r>
              <a:rPr lang="it-IT" noProof="0"/>
              <a:t>Fare clic per modificare gli stili del testo dello schema</a:t>
            </a:r>
          </a:p>
        </p:txBody>
      </p:sp>
      <p:sp>
        <p:nvSpPr>
          <p:cNvPr id="3" name="Segnaposto testo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798D6A83-FE17-4E1D-8D42-8DF329765B81}" type="datetime1">
              <a:rPr lang="it-IT" noProof="0" smtClean="0"/>
              <a:t>31/05/2021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Immagin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it-IT" noProof="0"/>
              <a:t>Fare clic per modificare lo stile del titolo dello schema</a:t>
            </a:r>
          </a:p>
        </p:txBody>
      </p:sp>
      <p:sp>
        <p:nvSpPr>
          <p:cNvPr id="10" name="Segnaposto testo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lvl="0" rtl="0"/>
            <a:r>
              <a:rPr lang="it-IT" noProof="0"/>
              <a:t>Fare clic per modificare gli stili del testo dello schema</a:t>
            </a:r>
          </a:p>
        </p:txBody>
      </p:sp>
      <p:sp>
        <p:nvSpPr>
          <p:cNvPr id="3" name="Segnaposto testo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8FF30AFE-B35F-4CC6-8D07-FF14D05E1FDA}" type="datetime1">
              <a:rPr lang="it-IT" noProof="0" smtClean="0"/>
              <a:t>31/05/2021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olo 1"/>
          <p:cNvSpPr>
            <a:spLocks noGrp="1"/>
          </p:cNvSpPr>
          <p:nvPr>
            <p:ph type="title"/>
          </p:nvPr>
        </p:nvSpPr>
        <p:spPr>
          <a:xfrm>
            <a:off x="685801" y="609600"/>
            <a:ext cx="10131425" cy="1456267"/>
          </a:xfrm>
        </p:spPr>
        <p:txBody>
          <a:bodyPr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p:txBody>
          <a:bodyPr vert="eaVert" rtlCol="0" anchor="t"/>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5766F47F-1B61-49E2-B57A-D1739E105D1D}" type="datetime1">
              <a:rPr lang="it-IT" noProof="0" smtClean="0"/>
              <a:t>31/05/2021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verticale 1"/>
          <p:cNvSpPr>
            <a:spLocks noGrp="1"/>
          </p:cNvSpPr>
          <p:nvPr>
            <p:ph type="title" orient="vert"/>
          </p:nvPr>
        </p:nvSpPr>
        <p:spPr>
          <a:xfrm>
            <a:off x="8658675" y="609599"/>
            <a:ext cx="2158552" cy="5181601"/>
          </a:xfrm>
        </p:spPr>
        <p:txBody>
          <a:bodyPr vert="eaVert"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a:xfrm>
            <a:off x="685800" y="609600"/>
            <a:ext cx="7832116" cy="5181600"/>
          </a:xfrm>
        </p:spPr>
        <p:txBody>
          <a:bodyPr vert="eaVert" rtlCol="0" anchor="t"/>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BA4D34BC-35F6-40BF-B79B-56CD4F2FBC96}" type="datetime1">
              <a:rPr lang="it-IT" noProof="0" smtClean="0"/>
              <a:t>31/05/2021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idx="1"/>
          </p:nvPr>
        </p:nvSpPr>
        <p:spPr/>
        <p:txBody>
          <a:bodyPr rtlCol="0" anchor="ct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53F3FB02-F67C-4D1B-AA1F-1450BE5987DC}" type="datetime1">
              <a:rPr lang="it-IT" noProof="0" smtClean="0"/>
              <a:t>31/05/2021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0" y="3308581"/>
            <a:ext cx="10131427" cy="1468800"/>
          </a:xfrm>
        </p:spPr>
        <p:txBody>
          <a:bodyPr rtlCol="0" anchor="b"/>
          <a:lstStyle>
            <a:lvl1pPr algn="l">
              <a:defRPr sz="4000" b="0" cap="all"/>
            </a:lvl1pPr>
          </a:lstStyle>
          <a:p>
            <a:pPr rtl="0"/>
            <a:r>
              <a:rPr lang="it-IT" noProof="0"/>
              <a:t>Fare clic per modificare lo stile del titolo dello schema</a:t>
            </a:r>
          </a:p>
        </p:txBody>
      </p:sp>
      <p:sp>
        <p:nvSpPr>
          <p:cNvPr id="3" name="Segnaposto testo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95235AFB-DA10-4B8C-A255-97E1BECD99CE}" type="datetime1">
              <a:rPr lang="it-IT" noProof="0" smtClean="0"/>
              <a:t>31/05/2021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Immagin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sz="half" idx="1"/>
          </p:nvPr>
        </p:nvSpPr>
        <p:spPr>
          <a:xfrm>
            <a:off x="685802" y="2142067"/>
            <a:ext cx="4995334" cy="3649134"/>
          </a:xfrm>
        </p:spPr>
        <p:txBody>
          <a:bodyPr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5821895" y="2142067"/>
            <a:ext cx="4995332" cy="3649133"/>
          </a:xfrm>
        </p:spPr>
        <p:txBody>
          <a:bodyPr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p:cNvSpPr>
            <a:spLocks noGrp="1"/>
          </p:cNvSpPr>
          <p:nvPr>
            <p:ph type="dt" sz="half" idx="10"/>
          </p:nvPr>
        </p:nvSpPr>
        <p:spPr/>
        <p:txBody>
          <a:bodyPr rtlCol="0"/>
          <a:lstStyle/>
          <a:p>
            <a:pPr rtl="0"/>
            <a:fld id="{7F9B3DDE-0E8E-42FB-AD20-6EE04934EF2A}" type="datetime1">
              <a:rPr lang="it-IT" noProof="0" smtClean="0"/>
              <a:t>31/05/2021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lvl1pPr>
          </a:lstStyle>
          <a:p>
            <a:pPr rtl="0"/>
            <a:r>
              <a:rPr lang="it-IT" noProof="0"/>
              <a:t>Fare clic per modificare lo stile del titolo dello schema</a:t>
            </a:r>
          </a:p>
        </p:txBody>
      </p:sp>
      <p:sp>
        <p:nvSpPr>
          <p:cNvPr id="3" name="Segnaposto testo 2"/>
          <p:cNvSpPr>
            <a:spLocks noGrp="1"/>
          </p:cNvSpPr>
          <p:nvPr>
            <p:ph type="body" idx="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685801" y="2870201"/>
            <a:ext cx="4996923" cy="2920998"/>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5823483" y="2870201"/>
            <a:ext cx="4995334" cy="2920998"/>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p:cNvSpPr>
            <a:spLocks noGrp="1"/>
          </p:cNvSpPr>
          <p:nvPr>
            <p:ph type="dt" sz="half" idx="10"/>
          </p:nvPr>
        </p:nvSpPr>
        <p:spPr/>
        <p:txBody>
          <a:bodyPr rtlCol="0"/>
          <a:lstStyle/>
          <a:p>
            <a:pPr rtl="0"/>
            <a:fld id="{84847359-C2AC-4683-9D83-AC2A3F54C5CC}" type="datetime1">
              <a:rPr lang="it-IT" noProof="0" smtClean="0"/>
              <a:t>31/05/2021</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Immagin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data 2"/>
          <p:cNvSpPr>
            <a:spLocks noGrp="1"/>
          </p:cNvSpPr>
          <p:nvPr>
            <p:ph type="dt" sz="half" idx="10"/>
          </p:nvPr>
        </p:nvSpPr>
        <p:spPr/>
        <p:txBody>
          <a:bodyPr rtlCol="0"/>
          <a:lstStyle/>
          <a:p>
            <a:pPr rtl="0"/>
            <a:fld id="{07E47B78-78D6-4046-9454-BBD889156306}" type="datetime1">
              <a:rPr lang="it-IT" noProof="0" smtClean="0"/>
              <a:t>31/05/2021</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pic>
        <p:nvPicPr>
          <p:cNvPr id="5" name="Immagin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Segnaposto data 1"/>
          <p:cNvSpPr>
            <a:spLocks noGrp="1"/>
          </p:cNvSpPr>
          <p:nvPr>
            <p:ph type="dt" sz="half" idx="10"/>
          </p:nvPr>
        </p:nvSpPr>
        <p:spPr/>
        <p:txBody>
          <a:bodyPr rtlCol="0"/>
          <a:lstStyle/>
          <a:p>
            <a:pPr rtl="0"/>
            <a:fld id="{0E7B8F20-8463-41AD-81EB-6DD437934228}" type="datetime1">
              <a:rPr lang="it-IT" noProof="0" smtClean="0"/>
              <a:t>31/05/2021</a:t>
            </a:fld>
            <a:endParaRPr lang="it-IT" noProof="0"/>
          </a:p>
        </p:txBody>
      </p:sp>
      <p:sp>
        <p:nvSpPr>
          <p:cNvPr id="3" name="Segnaposto piè di pagina 2"/>
          <p:cNvSpPr>
            <a:spLocks noGrp="1"/>
          </p:cNvSpPr>
          <p:nvPr>
            <p:ph type="ftr" sz="quarter" idx="11"/>
          </p:nvPr>
        </p:nvSpPr>
        <p:spPr/>
        <p:txBody>
          <a:bodyPr rtlCol="0"/>
          <a:lstStyle/>
          <a:p>
            <a:pPr rtl="0"/>
            <a:endParaRPr lang="it-IT" noProof="0"/>
          </a:p>
        </p:txBody>
      </p:sp>
      <p:sp>
        <p:nvSpPr>
          <p:cNvPr id="4" name="Segnaposto numero diapositiva 3"/>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Immagin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it-IT" noProof="0"/>
              <a:t>Fare clic per modificare lo stile del titolo dello schema</a:t>
            </a:r>
          </a:p>
        </p:txBody>
      </p:sp>
      <p:sp>
        <p:nvSpPr>
          <p:cNvPr id="3" name="Segnaposto contenuto 2"/>
          <p:cNvSpPr>
            <a:spLocks noGrp="1"/>
          </p:cNvSpPr>
          <p:nvPr>
            <p:ph idx="1"/>
          </p:nvPr>
        </p:nvSpPr>
        <p:spPr>
          <a:xfrm>
            <a:off x="4648201" y="609601"/>
            <a:ext cx="6169026" cy="5181600"/>
          </a:xfrm>
        </p:spPr>
        <p:txBody>
          <a:bodyPr rtlCol="0" anchor="ctr">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56462E4C-9848-4EB9-9477-A3628CC49820}" type="datetime1">
              <a:rPr lang="it-IT" noProof="0" smtClean="0"/>
              <a:t>31/05/2021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Immagin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it-IT" noProof="0"/>
              <a:t>Fare clic per modificare lo stile del titolo dello schema</a:t>
            </a:r>
          </a:p>
        </p:txBody>
      </p:sp>
      <p:sp>
        <p:nvSpPr>
          <p:cNvPr id="14" name="Segnaposto immagine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4" name="Segnaposto testo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1786C254-B59A-4C10-ABE2-EB25B6445156}" type="datetime1">
              <a:rPr lang="it-IT" noProof="0" smtClean="0"/>
              <a:t>31/05/2021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it-IT" noProof="0"/>
              <a:t>Fare clic per modificare lo stile del titolo</a:t>
            </a:r>
          </a:p>
        </p:txBody>
      </p:sp>
      <p:sp>
        <p:nvSpPr>
          <p:cNvPr id="3" name="Segnaposto testo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FC1A0872-C8A5-4C47-AB25-0CF34A78267A}" type="datetime1">
              <a:rPr lang="it-IT" noProof="0" smtClean="0"/>
              <a:t>31/05/2021</a:t>
            </a:fld>
            <a:endParaRPr lang="it-IT" noProof="0"/>
          </a:p>
        </p:txBody>
      </p:sp>
      <p:sp>
        <p:nvSpPr>
          <p:cNvPr id="5" name="Segnaposto piè di pagina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it-IT" noProof="0"/>
          </a:p>
        </p:txBody>
      </p:sp>
      <p:sp>
        <p:nvSpPr>
          <p:cNvPr id="6" name="Segnaposto numero diapositiva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jpg"/><Relationship Id="rId10" Type="http://schemas.microsoft.com/office/2007/relationships/diagramDrawing" Target="../diagrams/drawing1.xml"/><Relationship Id="rId4" Type="http://schemas.openxmlformats.org/officeDocument/2006/relationships/image" Target="../media/image5.jp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blog.inkubate.io/configure-swift-on-openstack-ocata-standalone-with-kolla/" TargetMode="External"/><Relationship Id="rId5" Type="http://schemas.openxmlformats.org/officeDocument/2006/relationships/image" Target="../media/image16.png"/><Relationship Id="rId4" Type="http://schemas.openxmlformats.org/officeDocument/2006/relationships/hyperlink" Target="https://en.wikipedia.org/wiki/OpenStac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exiftool.org/TagNames/EXIF.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cielo notturno con montagne lontane all'oriz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olo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rtlCol="0">
            <a:normAutofit/>
          </a:bodyPr>
          <a:lstStyle/>
          <a:p>
            <a:pPr rtl="0"/>
            <a:r>
              <a:rPr lang="it-IT" b="1" dirty="0"/>
              <a:t>MEMORIZZAZIONE DATI</a:t>
            </a:r>
            <a:br>
              <a:rPr lang="it-IT" b="1" dirty="0"/>
            </a:br>
            <a:r>
              <a:rPr lang="it-IT" b="1" dirty="0"/>
              <a:t>IN OBJECT STORAGE</a:t>
            </a:r>
          </a:p>
        </p:txBody>
      </p:sp>
      <p:sp>
        <p:nvSpPr>
          <p:cNvPr id="3" name="Sottotitolo 2">
            <a:extLst>
              <a:ext uri="{FF2B5EF4-FFF2-40B4-BE49-F238E27FC236}">
                <a16:creationId xmlns:a16="http://schemas.microsoft.com/office/drawing/2014/main" id="{AE584786-6548-4BB4-95FD-977AD1F362C6}"/>
              </a:ext>
            </a:extLst>
          </p:cNvPr>
          <p:cNvSpPr>
            <a:spLocks noGrp="1"/>
          </p:cNvSpPr>
          <p:nvPr>
            <p:ph type="subTitle" idx="1"/>
          </p:nvPr>
        </p:nvSpPr>
        <p:spPr>
          <a:xfrm>
            <a:off x="3759199" y="5246155"/>
            <a:ext cx="7197726" cy="1405467"/>
          </a:xfrm>
        </p:spPr>
        <p:txBody>
          <a:bodyPr rtlCol="0">
            <a:normAutofit/>
          </a:bodyPr>
          <a:lstStyle/>
          <a:p>
            <a:pPr rtl="0"/>
            <a:r>
              <a:rPr lang="it-IT" dirty="0">
                <a:solidFill>
                  <a:schemeClr val="accent1">
                    <a:lumMod val="40000"/>
                    <a:lumOff val="60000"/>
                  </a:schemeClr>
                </a:solidFill>
              </a:rPr>
              <a:t>Analisi obiettivi e come implementare il progetto</a:t>
            </a:r>
          </a:p>
        </p:txBody>
      </p:sp>
      <p:cxnSp>
        <p:nvCxnSpPr>
          <p:cNvPr id="6" name="Connettore diritto 5">
            <a:extLst>
              <a:ext uri="{FF2B5EF4-FFF2-40B4-BE49-F238E27FC236}">
                <a16:creationId xmlns:a16="http://schemas.microsoft.com/office/drawing/2014/main" id="{BB7572F4-77D0-45B2-A05C-030DA0DB66A6}"/>
              </a:ext>
            </a:extLst>
          </p:cNvPr>
          <p:cNvCxnSpPr/>
          <p:nvPr/>
        </p:nvCxnSpPr>
        <p:spPr>
          <a:xfrm>
            <a:off x="4589755" y="5109446"/>
            <a:ext cx="64904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72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99F444-FCBD-B140-9C05-E443FA0805C4}"/>
              </a:ext>
            </a:extLst>
          </p:cNvPr>
          <p:cNvSpPr>
            <a:spLocks noGrp="1"/>
          </p:cNvSpPr>
          <p:nvPr>
            <p:ph type="title"/>
          </p:nvPr>
        </p:nvSpPr>
        <p:spPr>
          <a:xfrm>
            <a:off x="339571" y="164297"/>
            <a:ext cx="7191172" cy="2619211"/>
          </a:xfrm>
        </p:spPr>
        <p:txBody>
          <a:bodyPr rtlCol="0">
            <a:normAutofit fontScale="90000"/>
          </a:bodyPr>
          <a:lstStyle/>
          <a:p>
            <a:pPr rtl="0"/>
            <a:r>
              <a:rPr lang="it-IT" sz="2400" cap="none" dirty="0" err="1"/>
              <a:t>L’object</a:t>
            </a:r>
            <a:r>
              <a:rPr lang="it-IT" sz="2400" cap="none" dirty="0"/>
              <a:t> storage costituisce il modo più facile per memorizzare dati in un ambiente di cloud computing. In questa tipologia di storage, gli oggetti sono conservati secondo un’organizzazione a bucket/oggetti (no POSIX) e risultano essere sostanzialmente dei file binari che possono essere scritti o meno con metadati.</a:t>
            </a:r>
            <a:br>
              <a:rPr lang="it-IT" sz="2400" cap="none" dirty="0"/>
            </a:br>
            <a:r>
              <a:rPr lang="it-IT" sz="2400" cap="none" dirty="0"/>
              <a:t>L’</a:t>
            </a:r>
            <a:r>
              <a:rPr lang="it-IT" sz="2400" cap="none" dirty="0" err="1"/>
              <a:t>Ob.St</a:t>
            </a:r>
            <a:r>
              <a:rPr lang="it-IT" sz="2400" cap="none" dirty="0"/>
              <a:t>. dovrà:</a:t>
            </a:r>
          </a:p>
        </p:txBody>
      </p:sp>
      <p:pic>
        <p:nvPicPr>
          <p:cNvPr id="4" name="Immagine 3" descr="satellite sullo sfondo del cielo notturno">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uppo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igura a mano libera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nvGrpSpPr>
            <p:cNvPr id="181" name="Gruppo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Connettore diritto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Connettore diritto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Connettore diritto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Connettore diritto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Connettore diritto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Connettore diritto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Connettore diritto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Connettore diritto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Connettore diritto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Connettore diritto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Connettore diritto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Connettore diritto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Connettore diritto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Connettore diritto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Connettore diritto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Connettore diritto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Connettore diritto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Connettore diritto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Connettore diritto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Connettore diritto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Connettore diritto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Connettore diritto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Connettore diritto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Connettore diritto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Connettore diritto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Connettore diritto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Connettore diritto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Connettore diritto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Connettore diritto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Connettore diritto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Connettore diritto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Connettore diritto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Connettore diritto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Connettore diritto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Connettore diritto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Connettore diritto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Connettore diritto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Connettore diritto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Connettore diritto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Connettore diritto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Connettore diritto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Connettore diritto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Connettore diritto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Connettore diritto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Connettore diritto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Connettore diritto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Connettore diritto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Connettore diritto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Connettore diritto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Connettore diritto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Connettore diritto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Connettore diritto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Connettore diritto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Connettore diritto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Connettore diritto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Connettore diritto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Connettore diritto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Connettore diritto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Connettore diritto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Connettore diritto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Connettore diritto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Connettore diritto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uppo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igura a mano libera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nvGrpSpPr>
            <p:cNvPr id="263" name="Gruppo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Connettore diritto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Connettore diritto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Connettore diritto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Connettore diritto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Connettore diritto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Connettore diritto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Connettore diritto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Connettore diritto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Connettore diritto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Connettore diritto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Connettore diritto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Connettore diritto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Connettore diritto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Connettore diritto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Connettore diritto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Connettore diritto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Connettore diritto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Connettore diritto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Connettore diritto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Connettore diritto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Connettore diritto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Connettore diritto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Connettore diritto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Connettore diritto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Connettore diritto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Connettore diritto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Connettore diritto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Connettore diritto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Connettore diritto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Connettore diritto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Connettore diritto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Connettore diritto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Connettore diritto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Connettore diritto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Connettore diritto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Connettore diritto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Connettore diritto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Connettore diritto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Connettore diritto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Connettore diritto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Connettore diritto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Connettore diritto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Connettore diritto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Connettore diritto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Connettore diritto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Connettore diritto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Connettore diritto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Connettore diritto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Connettore diritto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Connettore diritto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Connettore diritto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Connettore diritto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Connettore diritto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Connettore diritto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Connettore diritto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Connettore diritto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Connettore diritto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Connettore diritto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Connettore diritto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Connettore diritto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Connettore diritto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Connettore diritto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Connettore diritto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Connettore diritto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Connettore diritto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Connettore diritto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Connettore diritto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Connettore diritto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Connettore diritto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Connettore diritto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Connettore diritto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Connettore diritto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Connettore diritto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Connettore diritto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Connettore diritto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Connettore diritto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Connettore diritto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Connettore diritto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Immagine 6" descr="immagine astratta di punti luminosi">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Segnaposto contenuto 4" descr="Elemento grafico SmartArt">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43515502"/>
              </p:ext>
            </p:extLst>
          </p:nvPr>
        </p:nvGraphicFramePr>
        <p:xfrm>
          <a:off x="685801" y="2142066"/>
          <a:ext cx="7428509" cy="42834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1382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8652B-B439-4AB5-8773-417F1E05177E}"/>
              </a:ext>
            </a:extLst>
          </p:cNvPr>
          <p:cNvSpPr>
            <a:spLocks noGrp="1"/>
          </p:cNvSpPr>
          <p:nvPr>
            <p:ph type="title"/>
          </p:nvPr>
        </p:nvSpPr>
        <p:spPr>
          <a:xfrm>
            <a:off x="401253" y="381001"/>
            <a:ext cx="5511275" cy="457200"/>
          </a:xfrm>
        </p:spPr>
        <p:txBody>
          <a:bodyPr rtlCol="0">
            <a:normAutofit fontScale="90000"/>
          </a:bodyPr>
          <a:lstStyle/>
          <a:p>
            <a:pPr rtl="0"/>
            <a:r>
              <a:rPr lang="it-IT" sz="3200" b="1" cap="small" dirty="0"/>
              <a:t>Scelta del </a:t>
            </a:r>
            <a:r>
              <a:rPr lang="it-IT" sz="3200" b="1" cap="small" dirty="0" err="1"/>
              <a:t>webservice</a:t>
            </a:r>
            <a:r>
              <a:rPr lang="it-IT" sz="3200" b="1" cap="small" dirty="0"/>
              <a:t> per l’</a:t>
            </a:r>
            <a:r>
              <a:rPr lang="it-IT" sz="3200" b="1" cap="small" dirty="0" err="1"/>
              <a:t>Ob.St</a:t>
            </a:r>
            <a:r>
              <a:rPr lang="it-IT" sz="3200" b="1" cap="small" dirty="0"/>
              <a:t>.</a:t>
            </a:r>
          </a:p>
        </p:txBody>
      </p:sp>
      <p:pic>
        <p:nvPicPr>
          <p:cNvPr id="10" name="Immagine 9">
            <a:extLst>
              <a:ext uri="{FF2B5EF4-FFF2-40B4-BE49-F238E27FC236}">
                <a16:creationId xmlns:a16="http://schemas.microsoft.com/office/drawing/2014/main" id="{FC568A22-278A-4B5A-9DAC-B8BB09EC29D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53200" y="271576"/>
            <a:ext cx="2562225" cy="1238409"/>
          </a:xfrm>
          <a:prstGeom prst="rect">
            <a:avLst/>
          </a:prstGeom>
          <a:effectLst>
            <a:glow rad="304800">
              <a:schemeClr val="tx2">
                <a:alpha val="94000"/>
              </a:schemeClr>
            </a:glow>
            <a:outerShdw blurRad="50800" dist="50800" dir="5400000" sx="1000" sy="1000" algn="ctr" rotWithShape="0">
              <a:srgbClr val="000000">
                <a:alpha val="43137"/>
              </a:srgbClr>
            </a:outerShdw>
            <a:reflection stA="45000" endPos="0" dist="50800" dir="5400000" sy="-100000" algn="bl" rotWithShape="0"/>
            <a:softEdge rad="0"/>
          </a:effectLst>
        </p:spPr>
      </p:pic>
      <p:pic>
        <p:nvPicPr>
          <p:cNvPr id="16" name="Segnaposto contenuto 15">
            <a:extLst>
              <a:ext uri="{FF2B5EF4-FFF2-40B4-BE49-F238E27FC236}">
                <a16:creationId xmlns:a16="http://schemas.microsoft.com/office/drawing/2014/main" id="{B3C4A74C-9E97-48CF-9EE9-E06AE84E90E8}"/>
              </a:ext>
            </a:extLst>
          </p:cNvPr>
          <p:cNvPicPr>
            <a:picLocks noGrp="1" noChangeAspect="1"/>
          </p:cNvPicPr>
          <p:nvPr>
            <p:ph idx="1"/>
          </p:nvPr>
        </p:nvPicPr>
        <p:blipFill>
          <a:blip r:embed="rId5">
            <a:extLst>
              <a:ext uri="{837473B0-CC2E-450A-ABE3-18F120FF3D39}">
                <a1611:picAttrSrcUrl xmlns:a1611="http://schemas.microsoft.com/office/drawing/2016/11/main" r:id="rId6"/>
              </a:ext>
            </a:extLst>
          </a:blip>
          <a:stretch>
            <a:fillRect/>
          </a:stretch>
        </p:blipFill>
        <p:spPr>
          <a:xfrm>
            <a:off x="2073830" y="1733187"/>
            <a:ext cx="3727677" cy="1405754"/>
          </a:xfrm>
        </p:spPr>
      </p:pic>
      <p:sp>
        <p:nvSpPr>
          <p:cNvPr id="14" name="Freccia a destra 13">
            <a:extLst>
              <a:ext uri="{FF2B5EF4-FFF2-40B4-BE49-F238E27FC236}">
                <a16:creationId xmlns:a16="http://schemas.microsoft.com/office/drawing/2014/main" id="{13B6FF09-A128-49A0-898A-EDD1169F6063}"/>
              </a:ext>
            </a:extLst>
          </p:cNvPr>
          <p:cNvSpPr/>
          <p:nvPr/>
        </p:nvSpPr>
        <p:spPr>
          <a:xfrm>
            <a:off x="5400208" y="381001"/>
            <a:ext cx="802599" cy="4572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CBB38824-FAE6-4F74-9E41-1BB13B0C73C8}"/>
              </a:ext>
            </a:extLst>
          </p:cNvPr>
          <p:cNvSpPr txBox="1"/>
          <p:nvPr/>
        </p:nvSpPr>
        <p:spPr>
          <a:xfrm>
            <a:off x="488272" y="1056443"/>
            <a:ext cx="5511275" cy="646331"/>
          </a:xfrm>
          <a:prstGeom prst="rect">
            <a:avLst/>
          </a:prstGeom>
          <a:noFill/>
        </p:spPr>
        <p:txBody>
          <a:bodyPr wrap="square" rtlCol="0">
            <a:spAutoFit/>
          </a:bodyPr>
          <a:lstStyle/>
          <a:p>
            <a:r>
              <a:rPr lang="it-IT" dirty="0"/>
              <a:t>Vantaggi -&gt; Piattaforma open source e le macchine di </a:t>
            </a:r>
            <a:r>
              <a:rPr lang="it-IT" dirty="0" err="1"/>
              <a:t>ReCaS</a:t>
            </a:r>
            <a:r>
              <a:rPr lang="it-IT" dirty="0"/>
              <a:t> si trovano qui.</a:t>
            </a:r>
          </a:p>
        </p:txBody>
      </p:sp>
      <p:sp>
        <p:nvSpPr>
          <p:cNvPr id="18" name="CasellaDiTesto 17">
            <a:extLst>
              <a:ext uri="{FF2B5EF4-FFF2-40B4-BE49-F238E27FC236}">
                <a16:creationId xmlns:a16="http://schemas.microsoft.com/office/drawing/2014/main" id="{2CD2B4E1-3BA9-48DC-8042-5F4A7B16A446}"/>
              </a:ext>
            </a:extLst>
          </p:cNvPr>
          <p:cNvSpPr txBox="1"/>
          <p:nvPr/>
        </p:nvSpPr>
        <p:spPr>
          <a:xfrm>
            <a:off x="488272" y="2251398"/>
            <a:ext cx="9303798" cy="923330"/>
          </a:xfrm>
          <a:prstGeom prst="rect">
            <a:avLst/>
          </a:prstGeom>
          <a:noFill/>
        </p:spPr>
        <p:txBody>
          <a:bodyPr wrap="square" rtlCol="0">
            <a:spAutoFit/>
          </a:bodyPr>
          <a:lstStyle/>
          <a:p>
            <a:r>
              <a:rPr lang="it-IT" dirty="0"/>
              <a:t>Tramite il progetto 								si hanno a disposizione delle REST API (GET, </a:t>
            </a:r>
            <a:br>
              <a:rPr lang="it-IT" dirty="0"/>
            </a:br>
            <a:br>
              <a:rPr lang="it-IT" dirty="0"/>
            </a:br>
            <a:r>
              <a:rPr lang="it-IT" dirty="0"/>
              <a:t>PUT, POST, DELETE…) che ci aiutano a gestire l’</a:t>
            </a:r>
            <a:r>
              <a:rPr lang="it-IT" dirty="0" err="1"/>
              <a:t>Ob</a:t>
            </a:r>
            <a:r>
              <a:rPr lang="it-IT" dirty="0"/>
              <a:t>. St.</a:t>
            </a:r>
          </a:p>
        </p:txBody>
      </p:sp>
      <p:sp>
        <p:nvSpPr>
          <p:cNvPr id="19" name="CasellaDiTesto 18">
            <a:extLst>
              <a:ext uri="{FF2B5EF4-FFF2-40B4-BE49-F238E27FC236}">
                <a16:creationId xmlns:a16="http://schemas.microsoft.com/office/drawing/2014/main" id="{FD74978F-5235-407F-8B96-C5DC8FCEC5D0}"/>
              </a:ext>
            </a:extLst>
          </p:cNvPr>
          <p:cNvSpPr txBox="1"/>
          <p:nvPr/>
        </p:nvSpPr>
        <p:spPr>
          <a:xfrm>
            <a:off x="7096125" y="2800133"/>
            <a:ext cx="3888000" cy="576000"/>
          </a:xfrm>
          <a:prstGeom prst="rect">
            <a:avLst/>
          </a:prstGeom>
          <a:solidFill>
            <a:srgbClr val="F3A055"/>
          </a:solidFill>
          <a:ln w="76200"/>
        </p:spPr>
        <p:style>
          <a:lnRef idx="2">
            <a:schemeClr val="accent4">
              <a:shade val="50000"/>
            </a:schemeClr>
          </a:lnRef>
          <a:fillRef idx="1">
            <a:schemeClr val="accent4"/>
          </a:fillRef>
          <a:effectRef idx="0">
            <a:schemeClr val="accent4"/>
          </a:effectRef>
          <a:fontRef idx="minor">
            <a:schemeClr val="lt1"/>
          </a:fontRef>
        </p:style>
        <p:txBody>
          <a:bodyPr wrap="square" tIns="144000" rtlCol="0">
            <a:noAutofit/>
          </a:bodyPr>
          <a:lstStyle/>
          <a:p>
            <a:pPr algn="ctr"/>
            <a:r>
              <a:rPr lang="it-IT" b="1" dirty="0">
                <a:solidFill>
                  <a:schemeClr val="bg1"/>
                </a:solidFill>
              </a:rPr>
              <a:t>Possiamo automatizzare il tutto?</a:t>
            </a:r>
          </a:p>
        </p:txBody>
      </p:sp>
      <p:sp>
        <p:nvSpPr>
          <p:cNvPr id="20" name="CasellaDiTesto 19">
            <a:extLst>
              <a:ext uri="{FF2B5EF4-FFF2-40B4-BE49-F238E27FC236}">
                <a16:creationId xmlns:a16="http://schemas.microsoft.com/office/drawing/2014/main" id="{3319AC24-5D63-4859-99C8-FFE342AA9370}"/>
              </a:ext>
            </a:extLst>
          </p:cNvPr>
          <p:cNvSpPr txBox="1"/>
          <p:nvPr/>
        </p:nvSpPr>
        <p:spPr>
          <a:xfrm>
            <a:off x="600075" y="3543300"/>
            <a:ext cx="9191995" cy="923330"/>
          </a:xfrm>
          <a:prstGeom prst="rect">
            <a:avLst/>
          </a:prstGeom>
          <a:noFill/>
        </p:spPr>
        <p:txBody>
          <a:bodyPr wrap="square" rtlCol="0">
            <a:spAutoFit/>
          </a:bodyPr>
          <a:lstStyle/>
          <a:p>
            <a:r>
              <a:rPr lang="it-IT" dirty="0"/>
              <a:t>Per non dipendere troppo dall’infrastruttura (magari oggi uso </a:t>
            </a:r>
            <a:r>
              <a:rPr lang="it-IT" dirty="0" err="1"/>
              <a:t>Openstack</a:t>
            </a:r>
            <a:r>
              <a:rPr lang="it-IT" dirty="0"/>
              <a:t>, domani uso AWS) ho bisogno di un </a:t>
            </a:r>
            <a:r>
              <a:rPr lang="it-IT" dirty="0" err="1"/>
              <a:t>adapter</a:t>
            </a:r>
            <a:r>
              <a:rPr lang="it-IT" dirty="0"/>
              <a:t> che mi disaccoppi le chiamate/richieste del MAIN con il particolare linguaggio API tipico dell’</a:t>
            </a:r>
            <a:r>
              <a:rPr lang="it-IT" dirty="0" err="1"/>
              <a:t>Ob.St</a:t>
            </a:r>
            <a:r>
              <a:rPr lang="it-IT" dirty="0"/>
              <a:t>. scelto. </a:t>
            </a:r>
          </a:p>
        </p:txBody>
      </p:sp>
      <p:sp>
        <p:nvSpPr>
          <p:cNvPr id="21" name="CasellaDiTesto 20">
            <a:extLst>
              <a:ext uri="{FF2B5EF4-FFF2-40B4-BE49-F238E27FC236}">
                <a16:creationId xmlns:a16="http://schemas.microsoft.com/office/drawing/2014/main" id="{10A92BBB-31D6-41B7-A662-C824CFC0AC18}"/>
              </a:ext>
            </a:extLst>
          </p:cNvPr>
          <p:cNvSpPr txBox="1"/>
          <p:nvPr/>
        </p:nvSpPr>
        <p:spPr>
          <a:xfrm>
            <a:off x="4857653" y="4455400"/>
            <a:ext cx="5267422" cy="759603"/>
          </a:xfrm>
          <a:prstGeom prst="rect">
            <a:avLst/>
          </a:prstGeom>
          <a:solidFill>
            <a:srgbClr val="F3A055"/>
          </a:solidFill>
          <a:ln w="76200"/>
        </p:spPr>
        <p:style>
          <a:lnRef idx="2">
            <a:schemeClr val="accent4">
              <a:shade val="50000"/>
            </a:schemeClr>
          </a:lnRef>
          <a:fillRef idx="1">
            <a:schemeClr val="accent4"/>
          </a:fillRef>
          <a:effectRef idx="0">
            <a:schemeClr val="accent4"/>
          </a:effectRef>
          <a:fontRef idx="minor">
            <a:schemeClr val="lt1"/>
          </a:fontRef>
        </p:style>
        <p:txBody>
          <a:bodyPr wrap="square" tIns="216000" rtlCol="0">
            <a:noAutofit/>
          </a:bodyPr>
          <a:lstStyle/>
          <a:p>
            <a:pPr algn="ctr"/>
            <a:r>
              <a:rPr lang="it-IT" b="1" dirty="0">
                <a:solidFill>
                  <a:schemeClr val="bg1"/>
                </a:solidFill>
              </a:rPr>
              <a:t>Adapter scritto a mano o li troviamo su internet?</a:t>
            </a:r>
          </a:p>
        </p:txBody>
      </p:sp>
    </p:spTree>
    <p:extLst>
      <p:ext uri="{BB962C8B-B14F-4D97-AF65-F5344CB8AC3E}">
        <p14:creationId xmlns:p14="http://schemas.microsoft.com/office/powerpoint/2010/main" val="142939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Segnaposto contenuto 3" descr="cielo notturno con montagne all'orizzonte">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4">
            <a:alphaModFix amt="60000"/>
            <a:extLst>
              <a:ext uri="{BEBA8EAE-BF5A-486C-A8C5-ECC9F3942E4B}">
                <a14:imgProps xmlns:a14="http://schemas.microsoft.com/office/drawing/2010/main">
                  <a14:imgLayer r:embed="rId5">
                    <a14:imgEffect>
                      <a14:sharpenSoften amount="-10000"/>
                    </a14:imgEffect>
                    <a14:imgEffect>
                      <a14:brightnessContrast bright="-10000" contrast="10000"/>
                    </a14:imgEffect>
                  </a14:imgLayer>
                </a14:imgProps>
              </a:ext>
            </a:extLst>
          </a:blip>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a:effectLst>
            <a:softEdge rad="25400"/>
          </a:effectLst>
        </p:spPr>
      </p:pic>
      <p:sp>
        <p:nvSpPr>
          <p:cNvPr id="7" name="Rettangolo 6">
            <a:extLst>
              <a:ext uri="{FF2B5EF4-FFF2-40B4-BE49-F238E27FC236}">
                <a16:creationId xmlns:a16="http://schemas.microsoft.com/office/drawing/2014/main" id="{F9B9B414-D2DA-493F-BDFA-ED89423C52F8}"/>
              </a:ext>
            </a:extLst>
          </p:cNvPr>
          <p:cNvSpPr/>
          <p:nvPr/>
        </p:nvSpPr>
        <p:spPr>
          <a:xfrm>
            <a:off x="419100" y="-3476"/>
            <a:ext cx="3150479" cy="923330"/>
          </a:xfrm>
          <a:prstGeom prst="rect">
            <a:avLst/>
          </a:prstGeom>
          <a:noFill/>
        </p:spPr>
        <p:txBody>
          <a:bodyPr wrap="none" lIns="91440" tIns="45720" rIns="91440" bIns="45720">
            <a:spAutoFit/>
          </a:bodyPr>
          <a:lstStyle/>
          <a:p>
            <a:pPr algn="ctr"/>
            <a:r>
              <a:rPr lang="it-IT" sz="5400" b="1" cap="none" spc="0" dirty="0">
                <a:ln w="22225">
                  <a:solidFill>
                    <a:schemeClr val="accent2"/>
                  </a:solidFill>
                  <a:prstDash val="solid"/>
                </a:ln>
                <a:solidFill>
                  <a:schemeClr val="accent2">
                    <a:lumMod val="40000"/>
                    <a:lumOff val="60000"/>
                  </a:schemeClr>
                </a:solidFill>
                <a:effectLst/>
              </a:rPr>
              <a:t>METADATI</a:t>
            </a:r>
          </a:p>
        </p:txBody>
      </p:sp>
      <p:sp>
        <p:nvSpPr>
          <p:cNvPr id="9" name="Titolo 8">
            <a:extLst>
              <a:ext uri="{FF2B5EF4-FFF2-40B4-BE49-F238E27FC236}">
                <a16:creationId xmlns:a16="http://schemas.microsoft.com/office/drawing/2014/main" id="{9DF36B2E-03EC-43C9-B6B7-05F17E77241E}"/>
              </a:ext>
            </a:extLst>
          </p:cNvPr>
          <p:cNvSpPr>
            <a:spLocks noGrp="1"/>
          </p:cNvSpPr>
          <p:nvPr>
            <p:ph type="title"/>
          </p:nvPr>
        </p:nvSpPr>
        <p:spPr>
          <a:xfrm>
            <a:off x="419100" y="774035"/>
            <a:ext cx="11353799" cy="2245389"/>
          </a:xfrm>
        </p:spPr>
        <p:txBody>
          <a:bodyPr>
            <a:noAutofit/>
          </a:bodyPr>
          <a:lstStyle/>
          <a:p>
            <a:r>
              <a:rPr lang="it-IT" sz="2800" cap="none" dirty="0"/>
              <a:t>Nell’</a:t>
            </a:r>
            <a:r>
              <a:rPr lang="it-IT" sz="2800" cap="none" dirty="0" err="1"/>
              <a:t>Ob.St</a:t>
            </a:r>
            <a:r>
              <a:rPr lang="it-IT" sz="2800" cap="none" dirty="0"/>
              <a:t>. si possono dunque immagazzinare immagini e metadati. Il formato di file di questi due sono correlati tra loro.</a:t>
            </a:r>
            <a:br>
              <a:rPr lang="it-IT" sz="2800" cap="none" dirty="0"/>
            </a:br>
            <a:r>
              <a:rPr lang="it-IT" sz="2800" cap="none" dirty="0"/>
              <a:t>La scelta dei metadati da immagazzinare</a:t>
            </a:r>
            <a:br>
              <a:rPr lang="it-IT" sz="2800" cap="none" dirty="0"/>
            </a:br>
            <a:r>
              <a:rPr lang="it-IT" sz="2800" cap="none" dirty="0"/>
              <a:t>condizionerà sia l’acquisizione di questi da</a:t>
            </a:r>
            <a:br>
              <a:rPr lang="it-IT" sz="2800" cap="none" dirty="0"/>
            </a:br>
            <a:r>
              <a:rPr lang="it-IT" sz="2800" cap="none" dirty="0"/>
              <a:t>front-end, sia la gestione da parte del ML. I metadati possono essere:</a:t>
            </a:r>
          </a:p>
        </p:txBody>
      </p:sp>
      <p:sp>
        <p:nvSpPr>
          <p:cNvPr id="10" name="CasellaDiTesto 9">
            <a:extLst>
              <a:ext uri="{FF2B5EF4-FFF2-40B4-BE49-F238E27FC236}">
                <a16:creationId xmlns:a16="http://schemas.microsoft.com/office/drawing/2014/main" id="{94C90F2E-BBE9-414E-B6EE-CF34DCC3548E}"/>
              </a:ext>
            </a:extLst>
          </p:cNvPr>
          <p:cNvSpPr txBox="1"/>
          <p:nvPr/>
        </p:nvSpPr>
        <p:spPr>
          <a:xfrm>
            <a:off x="7467600" y="1494429"/>
            <a:ext cx="3152776" cy="839196"/>
          </a:xfrm>
          <a:prstGeom prst="rect">
            <a:avLst/>
          </a:prstGeom>
          <a:solidFill>
            <a:srgbClr val="F3A055"/>
          </a:solidFill>
          <a:ln w="76200"/>
        </p:spPr>
        <p:style>
          <a:lnRef idx="2">
            <a:schemeClr val="accent4">
              <a:shade val="50000"/>
            </a:schemeClr>
          </a:lnRef>
          <a:fillRef idx="1">
            <a:schemeClr val="accent4"/>
          </a:fillRef>
          <a:effectRef idx="0">
            <a:schemeClr val="accent4"/>
          </a:effectRef>
          <a:fontRef idx="minor">
            <a:schemeClr val="lt1"/>
          </a:fontRef>
        </p:style>
        <p:txBody>
          <a:bodyPr wrap="square" tIns="144000" rtlCol="0">
            <a:noAutofit/>
          </a:bodyPr>
          <a:lstStyle/>
          <a:p>
            <a:pPr algn="ctr"/>
            <a:r>
              <a:rPr lang="it-IT" b="1" dirty="0">
                <a:solidFill>
                  <a:schemeClr val="bg1"/>
                </a:solidFill>
              </a:rPr>
              <a:t>Quanti tipi di metadati dobbiamo immagazzinare?</a:t>
            </a:r>
          </a:p>
        </p:txBody>
      </p:sp>
      <p:grpSp>
        <p:nvGrpSpPr>
          <p:cNvPr id="11" name="Gruppo 10">
            <a:extLst>
              <a:ext uri="{FF2B5EF4-FFF2-40B4-BE49-F238E27FC236}">
                <a16:creationId xmlns:a16="http://schemas.microsoft.com/office/drawing/2014/main" id="{DF05E042-6D3E-4FEB-A672-39FCAC2BD839}"/>
              </a:ext>
            </a:extLst>
          </p:cNvPr>
          <p:cNvGrpSpPr/>
          <p:nvPr/>
        </p:nvGrpSpPr>
        <p:grpSpPr>
          <a:xfrm>
            <a:off x="618085" y="3232237"/>
            <a:ext cx="1752253" cy="606340"/>
            <a:chOff x="399135" y="804174"/>
            <a:chExt cx="1752253" cy="587289"/>
          </a:xfrm>
        </p:grpSpPr>
        <p:sp>
          <p:nvSpPr>
            <p:cNvPr id="12" name="Elaborazione alternativa 11">
              <a:extLst>
                <a:ext uri="{FF2B5EF4-FFF2-40B4-BE49-F238E27FC236}">
                  <a16:creationId xmlns:a16="http://schemas.microsoft.com/office/drawing/2014/main" id="{2D69E4BC-264E-43BF-93FE-D354B4D92ED2}"/>
                </a:ext>
              </a:extLst>
            </p:cNvPr>
            <p:cNvSpPr/>
            <p:nvPr/>
          </p:nvSpPr>
          <p:spPr>
            <a:xfrm>
              <a:off x="399135" y="804174"/>
              <a:ext cx="1752253" cy="587289"/>
            </a:xfrm>
            <a:prstGeom prst="flowChartAlternateProcess">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Elaborazione alternativa 4">
              <a:extLst>
                <a:ext uri="{FF2B5EF4-FFF2-40B4-BE49-F238E27FC236}">
                  <a16:creationId xmlns:a16="http://schemas.microsoft.com/office/drawing/2014/main" id="{1B6DC390-131C-4B4C-8449-26C159EB5E93}"/>
                </a:ext>
              </a:extLst>
            </p:cNvPr>
            <p:cNvSpPr txBox="1"/>
            <p:nvPr/>
          </p:nvSpPr>
          <p:spPr>
            <a:xfrm>
              <a:off x="427804" y="832843"/>
              <a:ext cx="1694915" cy="5299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it-IT" sz="1800" b="1" kern="1200" noProof="0" dirty="0"/>
                <a:t>IPTC/IIM</a:t>
              </a:r>
              <a:endParaRPr lang="it-IT" sz="1200" b="1" kern="1200" noProof="0" dirty="0"/>
            </a:p>
          </p:txBody>
        </p:sp>
      </p:grpSp>
      <p:grpSp>
        <p:nvGrpSpPr>
          <p:cNvPr id="14" name="Gruppo 13">
            <a:extLst>
              <a:ext uri="{FF2B5EF4-FFF2-40B4-BE49-F238E27FC236}">
                <a16:creationId xmlns:a16="http://schemas.microsoft.com/office/drawing/2014/main" id="{7AFBE3C4-91C6-4AE5-A986-F58639AD14D0}"/>
              </a:ext>
            </a:extLst>
          </p:cNvPr>
          <p:cNvGrpSpPr/>
          <p:nvPr/>
        </p:nvGrpSpPr>
        <p:grpSpPr>
          <a:xfrm>
            <a:off x="618084" y="4099567"/>
            <a:ext cx="1752253" cy="587289"/>
            <a:chOff x="1280564" y="1088954"/>
            <a:chExt cx="1659900" cy="559838"/>
          </a:xfrm>
        </p:grpSpPr>
        <p:sp>
          <p:nvSpPr>
            <p:cNvPr id="15" name="Elaborazione alternativa 14">
              <a:extLst>
                <a:ext uri="{FF2B5EF4-FFF2-40B4-BE49-F238E27FC236}">
                  <a16:creationId xmlns:a16="http://schemas.microsoft.com/office/drawing/2014/main" id="{4869A364-D026-4619-A0FE-169872D59112}"/>
                </a:ext>
              </a:extLst>
            </p:cNvPr>
            <p:cNvSpPr/>
            <p:nvPr/>
          </p:nvSpPr>
          <p:spPr>
            <a:xfrm>
              <a:off x="1280564" y="1088954"/>
              <a:ext cx="1659900" cy="559838"/>
            </a:xfrm>
            <a:prstGeom prst="flowChartAlternateProcess">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Elaborazione alternativa 4">
              <a:extLst>
                <a:ext uri="{FF2B5EF4-FFF2-40B4-BE49-F238E27FC236}">
                  <a16:creationId xmlns:a16="http://schemas.microsoft.com/office/drawing/2014/main" id="{C666B61D-1661-48E7-9AA8-193EE66B717D}"/>
                </a:ext>
              </a:extLst>
            </p:cNvPr>
            <p:cNvSpPr txBox="1"/>
            <p:nvPr/>
          </p:nvSpPr>
          <p:spPr>
            <a:xfrm>
              <a:off x="1307892" y="1116282"/>
              <a:ext cx="1605244" cy="5051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it-IT" sz="1800" b="1" kern="1200" noProof="0" dirty="0"/>
                <a:t>EXIF</a:t>
              </a:r>
              <a:endParaRPr lang="it-IT" sz="1200" b="1" kern="1200" noProof="0" dirty="0"/>
            </a:p>
          </p:txBody>
        </p:sp>
      </p:grpSp>
      <p:grpSp>
        <p:nvGrpSpPr>
          <p:cNvPr id="17" name="Gruppo 16">
            <a:extLst>
              <a:ext uri="{FF2B5EF4-FFF2-40B4-BE49-F238E27FC236}">
                <a16:creationId xmlns:a16="http://schemas.microsoft.com/office/drawing/2014/main" id="{49F7244B-071D-488D-9C7A-064C7A4986E9}"/>
              </a:ext>
            </a:extLst>
          </p:cNvPr>
          <p:cNvGrpSpPr/>
          <p:nvPr/>
        </p:nvGrpSpPr>
        <p:grpSpPr>
          <a:xfrm>
            <a:off x="618085" y="4983999"/>
            <a:ext cx="1752253" cy="587288"/>
            <a:chOff x="2090191" y="1421240"/>
            <a:chExt cx="2504957" cy="636979"/>
          </a:xfrm>
        </p:grpSpPr>
        <p:sp>
          <p:nvSpPr>
            <p:cNvPr id="18" name="Elaborazione alternativa 17">
              <a:extLst>
                <a:ext uri="{FF2B5EF4-FFF2-40B4-BE49-F238E27FC236}">
                  <a16:creationId xmlns:a16="http://schemas.microsoft.com/office/drawing/2014/main" id="{17F0E743-408C-4736-BD77-CFC0C40F61DF}"/>
                </a:ext>
              </a:extLst>
            </p:cNvPr>
            <p:cNvSpPr/>
            <p:nvPr/>
          </p:nvSpPr>
          <p:spPr>
            <a:xfrm>
              <a:off x="2090191" y="1421240"/>
              <a:ext cx="2504957" cy="636979"/>
            </a:xfrm>
            <a:prstGeom prst="flowChartAlternateProcess">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Elaborazione alternativa 4">
              <a:extLst>
                <a:ext uri="{FF2B5EF4-FFF2-40B4-BE49-F238E27FC236}">
                  <a16:creationId xmlns:a16="http://schemas.microsoft.com/office/drawing/2014/main" id="{7BFE6962-90C0-4D88-8701-68A81E2E445E}"/>
                </a:ext>
              </a:extLst>
            </p:cNvPr>
            <p:cNvSpPr txBox="1"/>
            <p:nvPr/>
          </p:nvSpPr>
          <p:spPr>
            <a:xfrm>
              <a:off x="2121285" y="1452334"/>
              <a:ext cx="2442769" cy="574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it-IT" sz="1800" b="1" kern="1200" noProof="0" dirty="0"/>
                <a:t>XMP</a:t>
              </a:r>
            </a:p>
          </p:txBody>
        </p:sp>
      </p:grpSp>
      <p:sp>
        <p:nvSpPr>
          <p:cNvPr id="22" name="CasellaDiTesto 21">
            <a:extLst>
              <a:ext uri="{FF2B5EF4-FFF2-40B4-BE49-F238E27FC236}">
                <a16:creationId xmlns:a16="http://schemas.microsoft.com/office/drawing/2014/main" id="{D52C1F63-2AF0-4E50-92D6-B95AE9E31A12}"/>
              </a:ext>
            </a:extLst>
          </p:cNvPr>
          <p:cNvSpPr txBox="1"/>
          <p:nvPr/>
        </p:nvSpPr>
        <p:spPr>
          <a:xfrm>
            <a:off x="3114675" y="3232237"/>
            <a:ext cx="8058150" cy="646331"/>
          </a:xfrm>
          <a:prstGeom prst="rect">
            <a:avLst/>
          </a:prstGeom>
          <a:noFill/>
        </p:spPr>
        <p:txBody>
          <a:bodyPr wrap="square" rtlCol="0">
            <a:spAutoFit/>
          </a:bodyPr>
          <a:lstStyle/>
          <a:p>
            <a:r>
              <a:rPr lang="it-IT" dirty="0"/>
              <a:t>Il formato di metadato più vecchio, ad oggi usato solo in ambito di agenzie di stampa. Lo standard IPTC è però servito da ispirazione per gli altri due tipi qui sotto.</a:t>
            </a:r>
          </a:p>
        </p:txBody>
      </p:sp>
      <p:sp>
        <p:nvSpPr>
          <p:cNvPr id="23" name="CasellaDiTesto 22">
            <a:extLst>
              <a:ext uri="{FF2B5EF4-FFF2-40B4-BE49-F238E27FC236}">
                <a16:creationId xmlns:a16="http://schemas.microsoft.com/office/drawing/2014/main" id="{CEBAA39B-2B88-4AD8-8C6C-6634A306F8B4}"/>
              </a:ext>
            </a:extLst>
          </p:cNvPr>
          <p:cNvSpPr txBox="1"/>
          <p:nvPr/>
        </p:nvSpPr>
        <p:spPr>
          <a:xfrm>
            <a:off x="3114675" y="3983902"/>
            <a:ext cx="8058150" cy="923330"/>
          </a:xfrm>
          <a:prstGeom prst="rect">
            <a:avLst/>
          </a:prstGeom>
          <a:noFill/>
        </p:spPr>
        <p:txBody>
          <a:bodyPr wrap="square" rtlCol="0">
            <a:spAutoFit/>
          </a:bodyPr>
          <a:lstStyle/>
          <a:p>
            <a:r>
              <a:rPr lang="it-IT" dirty="0"/>
              <a:t>Formato di metadato usato dalle fotocamere digitali (inclusi smartphone) ed è compreso all’interno del file immagine (JPEG, TIFF) come blocco di bytes. C’è dunque bisogno di un interprete software per accedere ai metadati.</a:t>
            </a:r>
          </a:p>
        </p:txBody>
      </p:sp>
      <p:sp>
        <p:nvSpPr>
          <p:cNvPr id="24" name="CasellaDiTesto 23">
            <a:extLst>
              <a:ext uri="{FF2B5EF4-FFF2-40B4-BE49-F238E27FC236}">
                <a16:creationId xmlns:a16="http://schemas.microsoft.com/office/drawing/2014/main" id="{8DD159C8-F750-47D8-818D-1E25581C8C60}"/>
              </a:ext>
            </a:extLst>
          </p:cNvPr>
          <p:cNvSpPr txBox="1"/>
          <p:nvPr/>
        </p:nvSpPr>
        <p:spPr>
          <a:xfrm>
            <a:off x="3114675" y="5014560"/>
            <a:ext cx="8058150" cy="1200329"/>
          </a:xfrm>
          <a:prstGeom prst="rect">
            <a:avLst/>
          </a:prstGeom>
          <a:noFill/>
        </p:spPr>
        <p:txBody>
          <a:bodyPr wrap="square" rtlCol="0">
            <a:spAutoFit/>
          </a:bodyPr>
          <a:lstStyle/>
          <a:p>
            <a:r>
              <a:rPr lang="it-IT" dirty="0"/>
              <a:t>Tipologia di metadato proprietaria di Adobe. Ha una struttura simile ad XML (pertanto leggibile attraverso editor di testo), può essere associato ai più famosi formati di file immagine (JPEG, TIFF…) ma anche, e soprattutto, RAW delle macchine fotografiche. E’ un file separato dall’immagine originale.</a:t>
            </a:r>
          </a:p>
        </p:txBody>
      </p:sp>
      <p:sp>
        <p:nvSpPr>
          <p:cNvPr id="25" name="CasellaDiTesto 24">
            <a:extLst>
              <a:ext uri="{FF2B5EF4-FFF2-40B4-BE49-F238E27FC236}">
                <a16:creationId xmlns:a16="http://schemas.microsoft.com/office/drawing/2014/main" id="{4053D48C-23AA-45C6-AB3F-E044AF5220B2}"/>
              </a:ext>
            </a:extLst>
          </p:cNvPr>
          <p:cNvSpPr txBox="1"/>
          <p:nvPr/>
        </p:nvSpPr>
        <p:spPr>
          <a:xfrm>
            <a:off x="485775" y="6318724"/>
            <a:ext cx="10020300" cy="369332"/>
          </a:xfrm>
          <a:prstGeom prst="rect">
            <a:avLst/>
          </a:prstGeom>
          <a:noFill/>
        </p:spPr>
        <p:txBody>
          <a:bodyPr wrap="square" rtlCol="0">
            <a:spAutoFit/>
          </a:bodyPr>
          <a:lstStyle/>
          <a:p>
            <a:r>
              <a:rPr lang="it-IT" dirty="0"/>
              <a:t>Per chiarire i dubbi, nelle immagini non esistono metadati di tipo JSON, XML, YAML ecc.</a:t>
            </a:r>
          </a:p>
        </p:txBody>
      </p:sp>
    </p:spTree>
    <p:extLst>
      <p:ext uri="{BB962C8B-B14F-4D97-AF65-F5344CB8AC3E}">
        <p14:creationId xmlns:p14="http://schemas.microsoft.com/office/powerpoint/2010/main" val="197482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punti luminosi">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4" name="CasellaDiTesto 3">
            <a:extLst>
              <a:ext uri="{FF2B5EF4-FFF2-40B4-BE49-F238E27FC236}">
                <a16:creationId xmlns:a16="http://schemas.microsoft.com/office/drawing/2014/main" id="{688F61CF-587C-490B-95CF-285AF95E791D}"/>
              </a:ext>
            </a:extLst>
          </p:cNvPr>
          <p:cNvSpPr txBox="1"/>
          <p:nvPr/>
        </p:nvSpPr>
        <p:spPr>
          <a:xfrm>
            <a:off x="600075" y="323850"/>
            <a:ext cx="10753725" cy="923330"/>
          </a:xfrm>
          <a:prstGeom prst="rect">
            <a:avLst/>
          </a:prstGeom>
          <a:noFill/>
        </p:spPr>
        <p:txBody>
          <a:bodyPr wrap="square" rtlCol="0">
            <a:spAutoFit/>
          </a:bodyPr>
          <a:lstStyle/>
          <a:p>
            <a:r>
              <a:rPr lang="it-IT" dirty="0"/>
              <a:t>Se il formato di file immagine dipende dal </a:t>
            </a:r>
            <a:r>
              <a:rPr lang="it-IT" dirty="0" err="1"/>
              <a:t>microservizio</a:t>
            </a:r>
            <a:r>
              <a:rPr lang="it-IT" dirty="0"/>
              <a:t> Machine Learning (anche se in realtà più dalla capacità del </a:t>
            </a:r>
            <a:r>
              <a:rPr lang="it-IT" dirty="0" err="1"/>
              <a:t>Pre</a:t>
            </a:r>
            <a:r>
              <a:rPr lang="it-IT" dirty="0"/>
              <a:t>-Processing di poter convertire un qualsiasi formato immagine in quello «masticabile» dall’algoritmo), il metadato potrà assumere nella pratica due differenti tipologie di metadato.</a:t>
            </a:r>
          </a:p>
        </p:txBody>
      </p:sp>
      <p:sp>
        <p:nvSpPr>
          <p:cNvPr id="6" name="CasellaDiTesto 5">
            <a:extLst>
              <a:ext uri="{FF2B5EF4-FFF2-40B4-BE49-F238E27FC236}">
                <a16:creationId xmlns:a16="http://schemas.microsoft.com/office/drawing/2014/main" id="{8AAD99A6-1543-436C-8814-C28187C7D4C4}"/>
              </a:ext>
            </a:extLst>
          </p:cNvPr>
          <p:cNvSpPr txBox="1"/>
          <p:nvPr/>
        </p:nvSpPr>
        <p:spPr>
          <a:xfrm>
            <a:off x="7096125" y="1511874"/>
            <a:ext cx="3888000" cy="576000"/>
          </a:xfrm>
          <a:prstGeom prst="rect">
            <a:avLst/>
          </a:prstGeom>
          <a:solidFill>
            <a:srgbClr val="F3A055"/>
          </a:solidFill>
          <a:ln w="76200"/>
        </p:spPr>
        <p:style>
          <a:lnRef idx="2">
            <a:schemeClr val="accent4">
              <a:shade val="50000"/>
            </a:schemeClr>
          </a:lnRef>
          <a:fillRef idx="1">
            <a:schemeClr val="accent4"/>
          </a:fillRef>
          <a:effectRef idx="0">
            <a:schemeClr val="accent4"/>
          </a:effectRef>
          <a:fontRef idx="minor">
            <a:schemeClr val="lt1"/>
          </a:fontRef>
        </p:style>
        <p:txBody>
          <a:bodyPr wrap="square" tIns="144000" rtlCol="0">
            <a:noAutofit/>
          </a:bodyPr>
          <a:lstStyle/>
          <a:p>
            <a:pPr algn="ctr"/>
            <a:r>
              <a:rPr lang="it-IT" b="1" dirty="0">
                <a:solidFill>
                  <a:schemeClr val="bg1"/>
                </a:solidFill>
              </a:rPr>
              <a:t>Che formato di metadato utilizziamo?</a:t>
            </a:r>
          </a:p>
        </p:txBody>
      </p:sp>
      <p:sp>
        <p:nvSpPr>
          <p:cNvPr id="11" name="CasellaDiTesto 10">
            <a:extLst>
              <a:ext uri="{FF2B5EF4-FFF2-40B4-BE49-F238E27FC236}">
                <a16:creationId xmlns:a16="http://schemas.microsoft.com/office/drawing/2014/main" id="{A5690BD5-1AE9-4E66-9119-B33E1EB30619}"/>
              </a:ext>
            </a:extLst>
          </p:cNvPr>
          <p:cNvSpPr txBox="1"/>
          <p:nvPr/>
        </p:nvSpPr>
        <p:spPr>
          <a:xfrm>
            <a:off x="600075" y="1337950"/>
            <a:ext cx="5915025" cy="3416320"/>
          </a:xfrm>
          <a:prstGeom prst="rect">
            <a:avLst/>
          </a:prstGeom>
          <a:noFill/>
        </p:spPr>
        <p:txBody>
          <a:bodyPr wrap="square" rtlCol="0">
            <a:spAutoFit/>
          </a:bodyPr>
          <a:lstStyle/>
          <a:p>
            <a:r>
              <a:rPr lang="it-IT" dirty="0"/>
              <a:t>Per la scelta dei tag dei metadati utilizzabili, ad esempio con </a:t>
            </a:r>
            <a:r>
              <a:rPr lang="it-IT" dirty="0" err="1"/>
              <a:t>Exif</a:t>
            </a:r>
            <a:r>
              <a:rPr lang="it-IT" dirty="0"/>
              <a:t>, che sembra essere il più diffuso attraverso le foto degli </a:t>
            </a:r>
            <a:r>
              <a:rPr lang="it-IT" dirty="0" err="1"/>
              <a:t>smarphone</a:t>
            </a:r>
            <a:r>
              <a:rPr lang="it-IT" dirty="0"/>
              <a:t> (compreso proprio nel file JPEG), si può attingere al listone disponibile sul sito</a:t>
            </a:r>
          </a:p>
          <a:p>
            <a:endParaRPr lang="it-IT" dirty="0"/>
          </a:p>
          <a:p>
            <a:r>
              <a:rPr lang="it-IT" dirty="0">
                <a:hlinkClick r:id="rId4"/>
              </a:rPr>
              <a:t>https://exiftool.org/TagNames/EXIF.html</a:t>
            </a:r>
            <a:endParaRPr lang="it-IT" dirty="0"/>
          </a:p>
          <a:p>
            <a:endParaRPr lang="it-IT" dirty="0"/>
          </a:p>
          <a:p>
            <a:r>
              <a:rPr lang="it-IT" dirty="0"/>
              <a:t>Inoltre, è possibile avere una piccola</a:t>
            </a:r>
            <a:br>
              <a:rPr lang="it-IT" dirty="0"/>
            </a:br>
            <a:r>
              <a:rPr lang="it-IT" dirty="0"/>
              <a:t>panoramica dei tipi di metadato più</a:t>
            </a:r>
            <a:br>
              <a:rPr lang="it-IT" dirty="0"/>
            </a:br>
            <a:r>
              <a:rPr lang="it-IT" dirty="0"/>
              <a:t>immagazzinati nelle immagini di internet </a:t>
            </a:r>
            <a:r>
              <a:rPr lang="it-IT" dirty="0">
                <a:sym typeface="Wingdings" panose="05000000000000000000" pitchFamily="2" charset="2"/>
              </a:rPr>
              <a:t></a:t>
            </a:r>
            <a:br>
              <a:rPr lang="it-IT" dirty="0">
                <a:sym typeface="Wingdings" panose="05000000000000000000" pitchFamily="2" charset="2"/>
              </a:rPr>
            </a:br>
            <a:br>
              <a:rPr lang="it-IT" dirty="0">
                <a:sym typeface="Wingdings" panose="05000000000000000000" pitchFamily="2" charset="2"/>
              </a:rPr>
            </a:br>
            <a:r>
              <a:rPr lang="it-IT" dirty="0">
                <a:sym typeface="Wingdings" panose="05000000000000000000" pitchFamily="2" charset="2"/>
              </a:rPr>
              <a:t>Mentre qui sotto c’è un esempio di XMP</a:t>
            </a:r>
            <a:endParaRPr lang="it-IT" dirty="0"/>
          </a:p>
        </p:txBody>
      </p:sp>
      <p:pic>
        <p:nvPicPr>
          <p:cNvPr id="14" name="Immagine 13">
            <a:extLst>
              <a:ext uri="{FF2B5EF4-FFF2-40B4-BE49-F238E27FC236}">
                <a16:creationId xmlns:a16="http://schemas.microsoft.com/office/drawing/2014/main" id="{7B6E5ED0-5BC8-4EA0-BB07-19AFD6E1F20A}"/>
              </a:ext>
            </a:extLst>
          </p:cNvPr>
          <p:cNvPicPr>
            <a:picLocks noChangeAspect="1"/>
          </p:cNvPicPr>
          <p:nvPr/>
        </p:nvPicPr>
        <p:blipFill rotWithShape="1">
          <a:blip r:embed="rId5"/>
          <a:srcRect r="36412"/>
          <a:stretch/>
        </p:blipFill>
        <p:spPr>
          <a:xfrm>
            <a:off x="5214512" y="3146524"/>
            <a:ext cx="2707954" cy="3554455"/>
          </a:xfrm>
          <a:prstGeom prst="rect">
            <a:avLst/>
          </a:prstGeom>
        </p:spPr>
      </p:pic>
      <p:pic>
        <p:nvPicPr>
          <p:cNvPr id="16" name="Immagine 15">
            <a:extLst>
              <a:ext uri="{FF2B5EF4-FFF2-40B4-BE49-F238E27FC236}">
                <a16:creationId xmlns:a16="http://schemas.microsoft.com/office/drawing/2014/main" id="{EF77EC8E-A533-47F3-90E7-4AABF2F3E5A5}"/>
              </a:ext>
            </a:extLst>
          </p:cNvPr>
          <p:cNvPicPr>
            <a:picLocks noChangeAspect="1"/>
          </p:cNvPicPr>
          <p:nvPr/>
        </p:nvPicPr>
        <p:blipFill rotWithShape="1">
          <a:blip r:embed="rId6"/>
          <a:srcRect l="308" t="-477" r="36094" b="-2301"/>
          <a:stretch/>
        </p:blipFill>
        <p:spPr>
          <a:xfrm>
            <a:off x="8366540" y="3146523"/>
            <a:ext cx="2901535" cy="3644680"/>
          </a:xfrm>
          <a:prstGeom prst="rect">
            <a:avLst/>
          </a:prstGeom>
        </p:spPr>
      </p:pic>
      <p:pic>
        <p:nvPicPr>
          <p:cNvPr id="18" name="Immagine 17">
            <a:extLst>
              <a:ext uri="{FF2B5EF4-FFF2-40B4-BE49-F238E27FC236}">
                <a16:creationId xmlns:a16="http://schemas.microsoft.com/office/drawing/2014/main" id="{4AF25184-BBB5-4E7B-A6E5-4169FD1C0DB2}"/>
              </a:ext>
            </a:extLst>
          </p:cNvPr>
          <p:cNvPicPr>
            <a:picLocks noChangeAspect="1"/>
          </p:cNvPicPr>
          <p:nvPr/>
        </p:nvPicPr>
        <p:blipFill>
          <a:blip r:embed="rId7"/>
          <a:stretch>
            <a:fillRect/>
          </a:stretch>
        </p:blipFill>
        <p:spPr>
          <a:xfrm>
            <a:off x="752753" y="4652711"/>
            <a:ext cx="3709026" cy="2048268"/>
          </a:xfrm>
          <a:prstGeom prst="rect">
            <a:avLst/>
          </a:prstGeom>
        </p:spPr>
      </p:pic>
    </p:spTree>
    <p:extLst>
      <p:ext uri="{BB962C8B-B14F-4D97-AF65-F5344CB8AC3E}">
        <p14:creationId xmlns:p14="http://schemas.microsoft.com/office/powerpoint/2010/main" val="29399308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ffice_50521437_TF22566005_Win32" id="{50DB357A-774B-42DC-941C-6DF535CC7A35}" vid="{A1B69B28-18FC-48AF-9C8E-A993104A834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Design futuristico</Template>
  <TotalTime>122</TotalTime>
  <Words>596</Words>
  <Application>Microsoft Office PowerPoint</Application>
  <PresentationFormat>Widescreen</PresentationFormat>
  <Paragraphs>35</Paragraphs>
  <Slides>5</Slides>
  <Notes>5</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vt:i4>
      </vt:variant>
    </vt:vector>
  </HeadingPairs>
  <TitlesOfParts>
    <vt:vector size="9" baseType="lpstr">
      <vt:lpstr>Arial</vt:lpstr>
      <vt:lpstr>Calibri</vt:lpstr>
      <vt:lpstr>Calibri Light</vt:lpstr>
      <vt:lpstr>Celestiale</vt:lpstr>
      <vt:lpstr>MEMORIZZAZIONE DATI IN OBJECT STORAGE</vt:lpstr>
      <vt:lpstr>L’object storage costituisce il modo più facile per memorizzare dati in un ambiente di cloud computing. In questa tipologia di storage, gli oggetti sono conservati secondo un’organizzazione a bucket/oggetti (no POSIX) e risultano essere sostanzialmente dei file binari che possono essere scritti o meno con metadati. L’Ob.St. dovrà:</vt:lpstr>
      <vt:lpstr>Scelta del webservice per l’Ob.St.</vt:lpstr>
      <vt:lpstr>Nell’Ob.St. si possono dunque immagazzinare immagini e metadati. Il formato di file di questi due sono correlati tra loro. La scelta dei metadati da immagazzinare condizionerà sia l’acquisizione di questi da front-end, sia la gestione da parte del ML. I metadati possono essere: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MEMORIZZAZIONE DATI IN OBJECT STORAGE</dc:title>
  <dc:creator>Kevin Curci</dc:creator>
  <cp:lastModifiedBy>Kevin Curci</cp:lastModifiedBy>
  <cp:revision>13</cp:revision>
  <dcterms:created xsi:type="dcterms:W3CDTF">2021-05-31T16:09:04Z</dcterms:created>
  <dcterms:modified xsi:type="dcterms:W3CDTF">2021-05-31T18:12:04Z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